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20"/>
  </p:notesMasterIdLst>
  <p:sldIdLst>
    <p:sldId id="256" r:id="rId2"/>
    <p:sldId id="266" r:id="rId3"/>
    <p:sldId id="336" r:id="rId4"/>
    <p:sldId id="340" r:id="rId5"/>
    <p:sldId id="338" r:id="rId6"/>
    <p:sldId id="341" r:id="rId7"/>
    <p:sldId id="342" r:id="rId8"/>
    <p:sldId id="337" r:id="rId9"/>
    <p:sldId id="339" r:id="rId10"/>
    <p:sldId id="343" r:id="rId11"/>
    <p:sldId id="344" r:id="rId12"/>
    <p:sldId id="257" r:id="rId13"/>
    <p:sldId id="258" r:id="rId14"/>
    <p:sldId id="259" r:id="rId15"/>
    <p:sldId id="262" r:id="rId16"/>
    <p:sldId id="260" r:id="rId17"/>
    <p:sldId id="265" r:id="rId18"/>
    <p:sldId id="26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 autoAdjust="0"/>
    <p:restoredTop sz="89320" autoAdjust="0"/>
  </p:normalViewPr>
  <p:slideViewPr>
    <p:cSldViewPr snapToGrid="0" snapToObjects="1">
      <p:cViewPr varScale="1">
        <p:scale>
          <a:sx n="114" d="100"/>
          <a:sy n="114" d="100"/>
        </p:scale>
        <p:origin x="19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75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dRQ7LDiqLs?t=26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ft-interactive/chart-doctor/blob/master/visual-vocabulary/Visual-vocabulary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368" y="2130425"/>
            <a:ext cx="7085264" cy="1470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Viz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FE331-38BF-3B42-BC4A-F796F079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FC566-70E1-954A-A884-DE9E2DAE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62" y="2743200"/>
            <a:ext cx="7280476" cy="35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8045-133F-6E43-8F7C-2C35CB47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tool do you use?”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335F-E1EE-4D4C-B7DF-B262E5F5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question I get </a:t>
            </a:r>
          </a:p>
          <a:p>
            <a:r>
              <a:rPr lang="en-US" dirty="0"/>
              <a:t>IMO, not nearly the most important</a:t>
            </a:r>
          </a:p>
        </p:txBody>
      </p:sp>
    </p:spTree>
    <p:extLst>
      <p:ext uri="{BB962C8B-B14F-4D97-AF65-F5344CB8AC3E}">
        <p14:creationId xmlns:p14="http://schemas.microsoft.com/office/powerpoint/2010/main" val="3045721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8045-133F-6E43-8F7C-2C35CB47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tool do you use?”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335F-E1EE-4D4C-B7DF-B262E5F5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I think, ask this question because they think that if they could just learn “X” tool, they too will be able to make data visualizations</a:t>
            </a:r>
          </a:p>
          <a:p>
            <a:r>
              <a:rPr lang="en-US" dirty="0"/>
              <a:t>This is </a:t>
            </a:r>
            <a:r>
              <a:rPr lang="en-US" i="1" dirty="0"/>
              <a:t>technically </a:t>
            </a:r>
            <a:r>
              <a:rPr lang="en-US" dirty="0"/>
              <a:t>true – but for all the reasons we talked about in the first half of this course, it takes a lot more than that</a:t>
            </a:r>
          </a:p>
        </p:txBody>
      </p:sp>
    </p:spTree>
    <p:extLst>
      <p:ext uri="{BB962C8B-B14F-4D97-AF65-F5344CB8AC3E}">
        <p14:creationId xmlns:p14="http://schemas.microsoft.com/office/powerpoint/2010/main" val="396475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8045-133F-6E43-8F7C-2C35CB47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tool do you use?”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335F-E1EE-4D4C-B7DF-B262E5F57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07598"/>
          </a:xfrm>
        </p:spPr>
        <p:txBody>
          <a:bodyPr/>
          <a:lstStyle/>
          <a:p>
            <a:r>
              <a:rPr lang="en-US" dirty="0"/>
              <a:t>That being said… here’s what I use.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0797F-CCD3-7941-A282-D3346DF9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" y="4766336"/>
            <a:ext cx="2887576" cy="1669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DDC5F5-012E-B743-9553-E7791926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125" y="2743200"/>
            <a:ext cx="1436307" cy="1436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0724A-6B67-0A40-BA13-A89E54BDBE76}"/>
              </a:ext>
            </a:extLst>
          </p:cNvPr>
          <p:cNvSpPr txBox="1"/>
          <p:nvPr/>
        </p:nvSpPr>
        <p:spPr>
          <a:xfrm>
            <a:off x="4510169" y="4061602"/>
            <a:ext cx="15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D3.js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6F7C1-CE0E-A74C-A267-7A6FB11B49FD}"/>
              </a:ext>
            </a:extLst>
          </p:cNvPr>
          <p:cNvSpPr txBox="1"/>
          <p:nvPr/>
        </p:nvSpPr>
        <p:spPr>
          <a:xfrm>
            <a:off x="248194" y="4061602"/>
            <a:ext cx="240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Daily Graphics (NPR)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B080F-88DE-9242-B4BB-2A7B3CDADB5F}"/>
              </a:ext>
            </a:extLst>
          </p:cNvPr>
          <p:cNvSpPr txBox="1"/>
          <p:nvPr/>
        </p:nvSpPr>
        <p:spPr>
          <a:xfrm>
            <a:off x="143691" y="6439927"/>
            <a:ext cx="15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Tableau Public</a:t>
            </a:r>
          </a:p>
        </p:txBody>
      </p:sp>
      <p:pic>
        <p:nvPicPr>
          <p:cNvPr id="1026" name="Picture 2" descr="Adobe Illustrator - Wikipedia">
            <a:extLst>
              <a:ext uri="{FF2B5EF4-FFF2-40B4-BE49-F238E27FC236}">
                <a16:creationId xmlns:a16="http://schemas.microsoft.com/office/drawing/2014/main" id="{4BAECB4B-401F-254E-837A-F0ABE5D4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25" y="4766336"/>
            <a:ext cx="1712589" cy="16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DC27D-A040-5E4E-B9E7-821D7CBEB6FB}"/>
              </a:ext>
            </a:extLst>
          </p:cNvPr>
          <p:cNvSpPr txBox="1"/>
          <p:nvPr/>
        </p:nvSpPr>
        <p:spPr>
          <a:xfrm>
            <a:off x="4510168" y="6447963"/>
            <a:ext cx="19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Adobe Illustrator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A0BBC-1C52-BD99-B9AC-4AD8E3719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94" y="2515199"/>
            <a:ext cx="3683041" cy="1499457"/>
          </a:xfrm>
          <a:prstGeom prst="rect">
            <a:avLst/>
          </a:prstGeom>
        </p:spPr>
      </p:pic>
      <p:pic>
        <p:nvPicPr>
          <p:cNvPr id="5" name="Picture 2" descr="Matplotlib documentation — Matplotlib 3.6.0 documentation">
            <a:extLst>
              <a:ext uri="{FF2B5EF4-FFF2-40B4-BE49-F238E27FC236}">
                <a16:creationId xmlns:a16="http://schemas.microsoft.com/office/drawing/2014/main" id="{C6476A42-DA75-7EEE-E5A2-1D282848B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884" y="2879010"/>
            <a:ext cx="2426604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0527D-A57F-5384-3F87-05B039511EF9}"/>
              </a:ext>
            </a:extLst>
          </p:cNvPr>
          <p:cNvSpPr txBox="1"/>
          <p:nvPr/>
        </p:nvSpPr>
        <p:spPr>
          <a:xfrm>
            <a:off x="6651203" y="3704763"/>
            <a:ext cx="15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53298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8045-133F-6E43-8F7C-2C35CB47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tool do you use?”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335F-E1EE-4D4C-B7DF-B262E5F5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what’s not quite as good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AEC5C-CEF0-BD40-A6D9-43FD8758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05" y="2543629"/>
            <a:ext cx="2560683" cy="1586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1CFF14-7169-3448-9154-43065F11253B}"/>
              </a:ext>
            </a:extLst>
          </p:cNvPr>
          <p:cNvSpPr txBox="1"/>
          <p:nvPr/>
        </p:nvSpPr>
        <p:spPr>
          <a:xfrm>
            <a:off x="678905" y="4130531"/>
            <a:ext cx="15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BC71B76-9985-714B-85D8-182EBA2B3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904" y="5204589"/>
            <a:ext cx="2403929" cy="8821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1AC71D-C6E7-C846-A095-9FEE6772CAB1}"/>
              </a:ext>
            </a:extLst>
          </p:cNvPr>
          <p:cNvSpPr txBox="1"/>
          <p:nvPr/>
        </p:nvSpPr>
        <p:spPr>
          <a:xfrm>
            <a:off x="678905" y="6103022"/>
            <a:ext cx="15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Infogram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5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ABEF-784D-6246-AA93-922DB564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271D3-A1BD-8B4F-B0AF-D6A74CEA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018" y="2536445"/>
            <a:ext cx="892555" cy="892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70D8F-0A8E-A44E-AFF5-8F5092ED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37" y="3502270"/>
            <a:ext cx="1978975" cy="114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0D743-A187-264D-8034-BC66CF25F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918" y="5185377"/>
            <a:ext cx="2108182" cy="85829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E7AB7C-7C1F-5F47-A3F6-D6C2E3D60CEF}"/>
              </a:ext>
            </a:extLst>
          </p:cNvPr>
          <p:cNvGrpSpPr/>
          <p:nvPr/>
        </p:nvGrpSpPr>
        <p:grpSpPr>
          <a:xfrm>
            <a:off x="6255489" y="902166"/>
            <a:ext cx="1637615" cy="1520643"/>
            <a:chOff x="5391332" y="2946400"/>
            <a:chExt cx="2489200" cy="2311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7E486E-9184-364F-B770-596F714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1332" y="2946400"/>
              <a:ext cx="2489200" cy="2311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65AA08-DD08-3746-9E7F-2D2854F8BA7F}"/>
                </a:ext>
              </a:extLst>
            </p:cNvPr>
            <p:cNvSpPr/>
            <p:nvPr/>
          </p:nvSpPr>
          <p:spPr>
            <a:xfrm>
              <a:off x="6335486" y="4201683"/>
              <a:ext cx="522514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97190C-4214-1849-A90F-DB9ABB8A34F2}"/>
              </a:ext>
            </a:extLst>
          </p:cNvPr>
          <p:cNvCxnSpPr/>
          <p:nvPr/>
        </p:nvCxnSpPr>
        <p:spPr>
          <a:xfrm>
            <a:off x="4893276" y="1421026"/>
            <a:ext cx="0" cy="4905633"/>
          </a:xfrm>
          <a:prstGeom prst="straightConnector1">
            <a:avLst/>
          </a:prstGeom>
          <a:ln w="76200">
            <a:solidFill>
              <a:schemeClr val="tx1">
                <a:lumMod val="85000"/>
                <a:alpha val="3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Adobe Illustrator - Wikipedia">
            <a:extLst>
              <a:ext uri="{FF2B5EF4-FFF2-40B4-BE49-F238E27FC236}">
                <a16:creationId xmlns:a16="http://schemas.microsoft.com/office/drawing/2014/main" id="{003E8334-FB30-9F46-B962-4896FD8A4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100" y="3643524"/>
            <a:ext cx="880347" cy="8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583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ABEF-784D-6246-AA93-922DB564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271D3-A1BD-8B4F-B0AF-D6A74CEA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018" y="2536445"/>
            <a:ext cx="892555" cy="892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70D8F-0A8E-A44E-AFF5-8F5092ED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37" y="3502270"/>
            <a:ext cx="1978975" cy="114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0D743-A187-264D-8034-BC66CF25F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918" y="5185377"/>
            <a:ext cx="2108182" cy="85829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E7AB7C-7C1F-5F47-A3F6-D6C2E3D60CEF}"/>
              </a:ext>
            </a:extLst>
          </p:cNvPr>
          <p:cNvGrpSpPr/>
          <p:nvPr/>
        </p:nvGrpSpPr>
        <p:grpSpPr>
          <a:xfrm>
            <a:off x="6255489" y="902166"/>
            <a:ext cx="1637615" cy="1520643"/>
            <a:chOff x="5391332" y="2946400"/>
            <a:chExt cx="2489200" cy="2311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7E486E-9184-364F-B770-596F714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1332" y="2946400"/>
              <a:ext cx="2489200" cy="2311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65AA08-DD08-3746-9E7F-2D2854F8BA7F}"/>
                </a:ext>
              </a:extLst>
            </p:cNvPr>
            <p:cNvSpPr/>
            <p:nvPr/>
          </p:nvSpPr>
          <p:spPr>
            <a:xfrm>
              <a:off x="6335486" y="4201683"/>
              <a:ext cx="522514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97190C-4214-1849-A90F-DB9ABB8A34F2}"/>
              </a:ext>
            </a:extLst>
          </p:cNvPr>
          <p:cNvCxnSpPr/>
          <p:nvPr/>
        </p:nvCxnSpPr>
        <p:spPr>
          <a:xfrm>
            <a:off x="4893276" y="1421026"/>
            <a:ext cx="0" cy="4905633"/>
          </a:xfrm>
          <a:prstGeom prst="straightConnector1">
            <a:avLst/>
          </a:prstGeom>
          <a:ln w="76200">
            <a:solidFill>
              <a:schemeClr val="tx1">
                <a:lumMod val="85000"/>
                <a:alpha val="3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Adobe Illustrator - Wikipedia">
            <a:extLst>
              <a:ext uri="{FF2B5EF4-FFF2-40B4-BE49-F238E27FC236}">
                <a16:creationId xmlns:a16="http://schemas.microsoft.com/office/drawing/2014/main" id="{003E8334-FB30-9F46-B962-4896FD8A4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100" y="3643524"/>
            <a:ext cx="880347" cy="8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670BA1-ED77-AA77-E233-4E0050DBE02B}"/>
              </a:ext>
            </a:extLst>
          </p:cNvPr>
          <p:cNvCxnSpPr/>
          <p:nvPr/>
        </p:nvCxnSpPr>
        <p:spPr>
          <a:xfrm>
            <a:off x="4572000" y="5635284"/>
            <a:ext cx="1000897" cy="0"/>
          </a:xfrm>
          <a:prstGeom prst="straightConnector1">
            <a:avLst/>
          </a:prstGeom>
          <a:ln w="1524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9E1705-23FF-98DF-7F00-A83C9D8C46D2}"/>
              </a:ext>
            </a:extLst>
          </p:cNvPr>
          <p:cNvCxnSpPr/>
          <p:nvPr/>
        </p:nvCxnSpPr>
        <p:spPr>
          <a:xfrm>
            <a:off x="4572000" y="4213654"/>
            <a:ext cx="1000897" cy="0"/>
          </a:xfrm>
          <a:prstGeom prst="straightConnector1">
            <a:avLst/>
          </a:prstGeom>
          <a:ln w="1524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F76D5-6A7F-6D2B-63A0-A3319B41A7AE}"/>
              </a:ext>
            </a:extLst>
          </p:cNvPr>
          <p:cNvSpPr txBox="1"/>
          <p:nvPr/>
        </p:nvSpPr>
        <p:spPr>
          <a:xfrm>
            <a:off x="1748622" y="4092476"/>
            <a:ext cx="2607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These two have the biggest payoff for the learning curve, so we’re going to tackle them today.</a:t>
            </a:r>
          </a:p>
        </p:txBody>
      </p:sp>
    </p:spTree>
    <p:extLst>
      <p:ext uri="{BB962C8B-B14F-4D97-AF65-F5344CB8AC3E}">
        <p14:creationId xmlns:p14="http://schemas.microsoft.com/office/powerpoint/2010/main" val="185334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EB9B-C2F2-C44C-8282-59AF2DD6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61A4F-F6A9-F345-AF7F-10D97BA0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classroom survey</a:t>
            </a:r>
          </a:p>
          <a:p>
            <a:r>
              <a:rPr lang="en-US" dirty="0"/>
              <a:t>Tableau dataset exploration/visualizations</a:t>
            </a:r>
          </a:p>
          <a:p>
            <a:r>
              <a:rPr lang="en-US" dirty="0"/>
              <a:t>Take a Tableau finding and make a DW chart </a:t>
            </a:r>
          </a:p>
        </p:txBody>
      </p:sp>
    </p:spTree>
    <p:extLst>
      <p:ext uri="{BB962C8B-B14F-4D97-AF65-F5344CB8AC3E}">
        <p14:creationId xmlns:p14="http://schemas.microsoft.com/office/powerpoint/2010/main" val="208225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EB9B-C2F2-C44C-8282-59AF2DD6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61A4F-F6A9-F345-AF7F-10D97BA0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types of charts  - Alberto Cairo</a:t>
            </a:r>
          </a:p>
          <a:p>
            <a:r>
              <a:rPr lang="en-US" dirty="0">
                <a:hlinkClick r:id="rId2"/>
              </a:rPr>
              <a:t>https://youtu.be/CdRQ7LDiqLs?t=2606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882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https://github.com/ft-interactive/chart-doctor/blob/master/visual-vocabulary/Visual-vocabulary.pdf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57464</TotalTime>
  <Words>261</Words>
  <Application>Microsoft Macintosh PowerPoint</Application>
  <PresentationFormat>On-screen Show (4:3)</PresentationFormat>
  <Paragraphs>39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Corbel</vt:lpstr>
      <vt:lpstr>Twilight</vt:lpstr>
      <vt:lpstr>Data Viz II</vt:lpstr>
      <vt:lpstr>PowerPoint Presentation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“What tool do you use?”</vt:lpstr>
      <vt:lpstr>“What tool do you use?”</vt:lpstr>
      <vt:lpstr>“What tool do you use?”</vt:lpstr>
      <vt:lpstr>“What tool do you use?”</vt:lpstr>
      <vt:lpstr>Difficulty</vt:lpstr>
      <vt:lpstr>Difficulty</vt:lpstr>
      <vt:lpstr>PowerPoint Presentation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301</cp:revision>
  <dcterms:created xsi:type="dcterms:W3CDTF">2018-07-03T20:07:00Z</dcterms:created>
  <dcterms:modified xsi:type="dcterms:W3CDTF">2023-11-05T20:58:47Z</dcterms:modified>
</cp:coreProperties>
</file>